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46" autoAdjust="0"/>
  </p:normalViewPr>
  <p:slideViewPr>
    <p:cSldViewPr snapToGrid="0">
      <p:cViewPr varScale="1">
        <p:scale>
          <a:sx n="80" d="100"/>
          <a:sy n="80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69BC6-2671-4ACC-8E42-6621E17656CA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A55F-72D7-4C07-BC3F-93BFA718F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오늘은 타악기 분류기</a:t>
            </a:r>
            <a:r>
              <a:rPr lang="en-US" altLang="ko-KR" dirty="0"/>
              <a:t>(</a:t>
            </a:r>
            <a:r>
              <a:rPr lang="ko-KR" altLang="en-US" dirty="0" err="1"/>
              <a:t>펄커션</a:t>
            </a:r>
            <a:r>
              <a:rPr lang="ko-KR" altLang="en-US" dirty="0"/>
              <a:t> </a:t>
            </a:r>
            <a:r>
              <a:rPr lang="ko-KR" altLang="en-US" dirty="0" err="1"/>
              <a:t>클래시파이어</a:t>
            </a:r>
            <a:r>
              <a:rPr lang="en-US" altLang="ko-KR" dirty="0"/>
              <a:t>) </a:t>
            </a:r>
            <a:r>
              <a:rPr lang="ko-KR" altLang="en-US" dirty="0"/>
              <a:t>소개해드리려고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A55F-72D7-4C07-BC3F-93BFA718F6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7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제가 왜 타악기 분류기를 만들게 되었는지 소개부터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음악을 좋아하는 소프트웨어전공 학부생입니다</a:t>
            </a:r>
            <a:r>
              <a:rPr lang="en-US" altLang="ko-KR" dirty="0"/>
              <a:t>. </a:t>
            </a:r>
            <a:r>
              <a:rPr lang="ko-KR" altLang="en-US" dirty="0"/>
              <a:t>제가 만든</a:t>
            </a:r>
            <a:r>
              <a:rPr lang="en-US" altLang="ko-KR" dirty="0"/>
              <a:t> </a:t>
            </a:r>
            <a:r>
              <a:rPr lang="ko-KR" altLang="en-US" dirty="0"/>
              <a:t>타악기 분류기는 제 전공과 좋아하는 음악과의 융합된 컨텐츠를 고민하다가 생각해낸 아이디어입니다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모델은 </a:t>
            </a:r>
            <a:r>
              <a:rPr lang="en-US" altLang="ko-KR" dirty="0"/>
              <a:t>AI</a:t>
            </a:r>
            <a:r>
              <a:rPr lang="ko-KR" altLang="en-US" dirty="0"/>
              <a:t>기술을 소리와 접목하여 드럼소리를 분류하는 </a:t>
            </a:r>
            <a:r>
              <a:rPr lang="en-US" altLang="ko-KR" dirty="0"/>
              <a:t>AI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동작은 </a:t>
            </a:r>
            <a:r>
              <a:rPr lang="en-US" altLang="ko-KR" dirty="0"/>
              <a:t>Wav</a:t>
            </a:r>
            <a:r>
              <a:rPr lang="ko-KR" altLang="en-US" dirty="0"/>
              <a:t>파일을 </a:t>
            </a:r>
            <a:r>
              <a:rPr lang="en-US" altLang="ko-KR" dirty="0"/>
              <a:t>AI</a:t>
            </a:r>
            <a:r>
              <a:rPr lang="ko-KR" altLang="en-US" dirty="0"/>
              <a:t>에 입력으로 넣으면 </a:t>
            </a:r>
            <a:r>
              <a:rPr lang="en-US" altLang="ko-KR" dirty="0"/>
              <a:t>AI </a:t>
            </a:r>
            <a:r>
              <a:rPr lang="ko-KR" altLang="en-US" dirty="0"/>
              <a:t>모델은 내부적인 계산을 통해 해당 </a:t>
            </a:r>
            <a:r>
              <a:rPr lang="en-US" altLang="ko-KR" dirty="0"/>
              <a:t>Wav</a:t>
            </a:r>
            <a:r>
              <a:rPr lang="ko-KR" altLang="en-US" dirty="0"/>
              <a:t>파일이 </a:t>
            </a:r>
            <a:r>
              <a:rPr lang="en-US" altLang="ko-KR" dirty="0"/>
              <a:t>Snare</a:t>
            </a:r>
            <a:r>
              <a:rPr lang="ko-KR" altLang="en-US" dirty="0"/>
              <a:t>인지</a:t>
            </a:r>
            <a:r>
              <a:rPr lang="en-US" altLang="ko-KR" dirty="0"/>
              <a:t>, Kick</a:t>
            </a:r>
            <a:r>
              <a:rPr lang="ko-KR" altLang="en-US" dirty="0"/>
              <a:t>인지 </a:t>
            </a:r>
            <a:r>
              <a:rPr lang="en-US" altLang="ko-KR" dirty="0"/>
              <a:t>Hat</a:t>
            </a:r>
            <a:r>
              <a:rPr lang="ko-KR" altLang="en-US" dirty="0"/>
              <a:t>인지 등 어떤 드럼소리인지를 분류합니다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A55F-72D7-4C07-BC3F-93BFA718F6B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0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를 학습시키기 위하여 드럼 샘플을 확보해야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제가 개인적으로 가지고 있는 드럼 샘플들을 사용했는데요</a:t>
            </a:r>
            <a:r>
              <a:rPr lang="en-US" altLang="ko-KR" dirty="0"/>
              <a:t>. </a:t>
            </a:r>
            <a:r>
              <a:rPr lang="ko-KR" altLang="en-US" dirty="0"/>
              <a:t>킥</a:t>
            </a:r>
            <a:r>
              <a:rPr lang="en-US" altLang="ko-KR" dirty="0"/>
              <a:t>, </a:t>
            </a:r>
            <a:r>
              <a:rPr lang="ko-KR" altLang="en-US" dirty="0" err="1"/>
              <a:t>스네어</a:t>
            </a:r>
            <a:r>
              <a:rPr lang="en-US" altLang="ko-KR" dirty="0"/>
              <a:t>, </a:t>
            </a:r>
            <a:r>
              <a:rPr lang="ko-KR" altLang="en-US" dirty="0" err="1"/>
              <a:t>클랩</a:t>
            </a:r>
            <a:r>
              <a:rPr lang="en-US" altLang="ko-KR" dirty="0"/>
              <a:t>, </a:t>
            </a:r>
            <a:r>
              <a:rPr lang="ko-KR" altLang="en-US" dirty="0" err="1"/>
              <a:t>햇은</a:t>
            </a:r>
            <a:r>
              <a:rPr lang="ko-KR" altLang="en-US" dirty="0"/>
              <a:t> 약 </a:t>
            </a:r>
            <a:r>
              <a:rPr lang="en-US" altLang="ko-KR" dirty="0"/>
              <a:t>1000</a:t>
            </a:r>
            <a:r>
              <a:rPr lang="ko-KR" altLang="en-US" dirty="0"/>
              <a:t>개씩</a:t>
            </a:r>
            <a:r>
              <a:rPr lang="en-US" altLang="ko-KR" dirty="0"/>
              <a:t>, </a:t>
            </a:r>
            <a:r>
              <a:rPr lang="ko-KR" altLang="en-US" dirty="0"/>
              <a:t>심벌즈 소리는 약 </a:t>
            </a:r>
            <a:r>
              <a:rPr lang="en-US" altLang="ko-KR" dirty="0"/>
              <a:t>500</a:t>
            </a:r>
            <a:r>
              <a:rPr lang="ko-KR" altLang="en-US" dirty="0"/>
              <a:t>개 정도 수집하여 총 </a:t>
            </a:r>
            <a:r>
              <a:rPr lang="en-US" altLang="ko-KR" dirty="0"/>
              <a:t>4700</a:t>
            </a:r>
            <a:r>
              <a:rPr lang="ko-KR" altLang="en-US" dirty="0"/>
              <a:t>개 가량의 학습 데이터를 확보했습니다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최종적으로 테스트할 샘플은 프리 사운드에서 다운받은 파일과 제가 직접 녹음한 파일들로 테스트하였습니다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A55F-72D7-4C07-BC3F-93BFA718F6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8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모델은 </a:t>
            </a:r>
            <a:r>
              <a:rPr lang="en-US" altLang="ko-KR" dirty="0"/>
              <a:t>3</a:t>
            </a:r>
            <a:r>
              <a:rPr lang="ko-KR" altLang="en-US" dirty="0"/>
              <a:t>개를 학습시켰습니다</a:t>
            </a:r>
            <a:r>
              <a:rPr lang="en-US" altLang="ko-KR" dirty="0"/>
              <a:t>. </a:t>
            </a:r>
            <a:r>
              <a:rPr lang="ko-KR" altLang="en-US" dirty="0"/>
              <a:t>전공자가 아니신 분은 해당 내용은 그냥 넘어가시면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모델 모두 제 컴퓨터에서 직접 </a:t>
            </a:r>
            <a:r>
              <a:rPr lang="ko-KR" altLang="en-US" dirty="0" err="1"/>
              <a:t>학습시켰구요</a:t>
            </a:r>
            <a:r>
              <a:rPr lang="en-US" altLang="ko-KR" dirty="0"/>
              <a:t>. </a:t>
            </a:r>
            <a:r>
              <a:rPr lang="ko-KR" altLang="en-US" dirty="0"/>
              <a:t>학습한 모델과 대한 자세한 코드 내용은 제 </a:t>
            </a:r>
            <a:r>
              <a:rPr lang="ko-KR" altLang="en-US" dirty="0" err="1"/>
              <a:t>깃헙레포지토리에서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링크는 영상 </a:t>
            </a:r>
            <a:r>
              <a:rPr lang="ko-KR" altLang="en-US" dirty="0" err="1"/>
              <a:t>더보기란에</a:t>
            </a:r>
            <a:r>
              <a:rPr lang="ko-KR" altLang="en-US" dirty="0"/>
              <a:t> </a:t>
            </a:r>
            <a:r>
              <a:rPr lang="ko-KR" altLang="en-US" dirty="0" err="1"/>
              <a:t>남겨놓을게요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모델은 프로토타입 입니다</a:t>
            </a:r>
            <a:r>
              <a:rPr lang="en-US" altLang="ko-KR" dirty="0"/>
              <a:t>. </a:t>
            </a:r>
            <a:r>
              <a:rPr lang="ko-KR" altLang="en-US" dirty="0"/>
              <a:t>초기 프로그램을 만들 때</a:t>
            </a:r>
            <a:r>
              <a:rPr lang="en-US" altLang="ko-KR" dirty="0"/>
              <a:t>,</a:t>
            </a:r>
            <a:r>
              <a:rPr lang="ko-KR" altLang="en-US" dirty="0"/>
              <a:t> 사용한 기본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모델은 </a:t>
            </a:r>
            <a:r>
              <a:rPr lang="en-US" altLang="ko-KR" dirty="0"/>
              <a:t>Attention </a:t>
            </a:r>
            <a:r>
              <a:rPr lang="ko-KR" altLang="en-US" dirty="0"/>
              <a:t>메소드를 적용한 모델입니다</a:t>
            </a:r>
            <a:r>
              <a:rPr lang="en-US" altLang="ko-KR" dirty="0"/>
              <a:t>. </a:t>
            </a:r>
            <a:r>
              <a:rPr lang="ko-KR" altLang="en-US" dirty="0"/>
              <a:t>모델 내부에서 </a:t>
            </a:r>
            <a:r>
              <a:rPr lang="en-US" altLang="ko-KR" dirty="0"/>
              <a:t>Feature Extraction</a:t>
            </a:r>
            <a:r>
              <a:rPr lang="ko-KR" altLang="en-US" dirty="0"/>
              <a:t>이 이루어질 때</a:t>
            </a:r>
            <a:r>
              <a:rPr lang="en-US" altLang="ko-KR" dirty="0"/>
              <a:t>, </a:t>
            </a:r>
            <a:r>
              <a:rPr lang="ko-KR" altLang="en-US" dirty="0"/>
              <a:t>중요한 정보에 대한 가중치를 주기위한 기법을 적용했습니다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세번째 모델은 </a:t>
            </a:r>
            <a:r>
              <a:rPr lang="ko-KR" altLang="en-US" dirty="0" err="1"/>
              <a:t>삼중항</a:t>
            </a:r>
            <a:r>
              <a:rPr lang="ko-KR" altLang="en-US" dirty="0"/>
              <a:t> 오차를 적용한 모델입니다</a:t>
            </a:r>
            <a:r>
              <a:rPr lang="en-US" altLang="ko-KR" dirty="0"/>
              <a:t>. Triplet Loss</a:t>
            </a:r>
            <a:r>
              <a:rPr lang="ko-KR" altLang="en-US" dirty="0"/>
              <a:t>를 적용하여 같은 </a:t>
            </a:r>
            <a:r>
              <a:rPr lang="en-US" altLang="ko-KR" dirty="0"/>
              <a:t>Label</a:t>
            </a:r>
            <a:r>
              <a:rPr lang="ko-KR" altLang="en-US" dirty="0"/>
              <a:t>과는 특징공간에서 가깝게 다른 </a:t>
            </a:r>
            <a:r>
              <a:rPr lang="en-US" altLang="ko-KR" dirty="0"/>
              <a:t>Label</a:t>
            </a:r>
            <a:r>
              <a:rPr lang="ko-KR" altLang="en-US" dirty="0"/>
              <a:t>과는 특징공간에서 멀게 하는 규제입니다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A55F-72D7-4C07-BC3F-93BFA718F6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사용할 수 있도록 왼쪽 사진처럼 </a:t>
            </a:r>
            <a:r>
              <a:rPr lang="en-US" altLang="ko-KR" dirty="0"/>
              <a:t>GUI</a:t>
            </a:r>
            <a:r>
              <a:rPr lang="ko-KR" altLang="en-US" dirty="0"/>
              <a:t>를 개발하였습니다</a:t>
            </a:r>
            <a:r>
              <a:rPr lang="en-US" altLang="ko-KR" dirty="0"/>
              <a:t>. </a:t>
            </a:r>
            <a:r>
              <a:rPr lang="ko-KR" altLang="en-US" dirty="0"/>
              <a:t>사용자는 버튼을 눌러 타악기 소리를 분류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옆에 표는 성능 테이블입니다</a:t>
            </a:r>
            <a:r>
              <a:rPr lang="en-US" altLang="ko-KR" dirty="0"/>
              <a:t>. </a:t>
            </a:r>
            <a:r>
              <a:rPr lang="ko-KR" altLang="en-US" dirty="0"/>
              <a:t>전체적으로 비슷한 성능을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Model</a:t>
            </a:r>
            <a:r>
              <a:rPr lang="ko-KR" altLang="en-US" dirty="0"/>
              <a:t>은 </a:t>
            </a:r>
            <a:r>
              <a:rPr lang="en-US" altLang="ko-KR" dirty="0"/>
              <a:t>Snare</a:t>
            </a:r>
            <a:r>
              <a:rPr lang="ko-KR" altLang="en-US" dirty="0"/>
              <a:t>소리와 </a:t>
            </a:r>
            <a:r>
              <a:rPr lang="en-US" altLang="ko-KR" dirty="0"/>
              <a:t>Clap</a:t>
            </a:r>
            <a:r>
              <a:rPr lang="ko-KR" altLang="en-US" dirty="0"/>
              <a:t>소리 그리고 </a:t>
            </a:r>
            <a:r>
              <a:rPr lang="en-US" altLang="ko-KR" dirty="0"/>
              <a:t>Hat </a:t>
            </a:r>
            <a:r>
              <a:rPr lang="ko-KR" altLang="en-US" dirty="0"/>
              <a:t>소리와 </a:t>
            </a:r>
            <a:r>
              <a:rPr lang="en-US" altLang="ko-KR" dirty="0"/>
              <a:t>Cymbals </a:t>
            </a:r>
            <a:r>
              <a:rPr lang="ko-KR" altLang="en-US" dirty="0"/>
              <a:t>소리를 </a:t>
            </a:r>
            <a:r>
              <a:rPr lang="ko-KR" altLang="en-US" dirty="0" err="1"/>
              <a:t>헷갈려하는</a:t>
            </a:r>
            <a:r>
              <a:rPr lang="ko-KR" altLang="en-US" dirty="0"/>
              <a:t> 경향을 오른쪽 아래의 </a:t>
            </a:r>
            <a:r>
              <a:rPr lang="en-US" altLang="ko-KR" dirty="0"/>
              <a:t>Clustering </a:t>
            </a:r>
            <a:r>
              <a:rPr lang="ko-KR" altLang="en-US" dirty="0"/>
              <a:t>그래프를 통해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학습에 사용된 데이터를 주파수를 도메인으로 두고 학습했기 때문에</a:t>
            </a:r>
            <a:r>
              <a:rPr lang="en-US" altLang="ko-KR" dirty="0"/>
              <a:t>, </a:t>
            </a:r>
            <a:r>
              <a:rPr lang="ko-KR" altLang="en-US" dirty="0"/>
              <a:t>주파수 영역대가 비슷한 소리끼리 </a:t>
            </a:r>
            <a:r>
              <a:rPr lang="ko-KR" altLang="en-US" dirty="0" err="1"/>
              <a:t>헷갈려한</a:t>
            </a:r>
            <a:r>
              <a:rPr lang="ko-KR" altLang="en-US" dirty="0"/>
              <a:t> 것이라고 예상할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A55F-72D7-4C07-BC3F-93BFA718F6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6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62ECE-2583-4E9D-B5FF-1F8B79188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17B3B-3692-4819-8AF1-8C5C613A7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FB9F8-0DAB-4761-BD00-2256BECC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1E835-37AA-44FE-9175-CF1BAB13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399C6-AB00-48A3-A611-F28CE7F8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8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31E9E-F4FD-4329-B451-911C1B6D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34E2FE-E6D2-4DE8-BD04-2058C15C2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AD7D4-E9C3-44D3-A34F-077121D3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15CD4-5DFE-4072-8C12-DC96C5E9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85858-D693-4DB9-9AEA-1EC2B162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82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47B052-4948-4F02-A97B-5B5DFD4AD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648355-52F2-4F45-A9EA-BB999E563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596BA-2917-4640-833E-BCB425F7F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D0992-AB8B-44F3-BB14-8173665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E11B8-AEC9-437C-B06A-F36736C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2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A5EF0-13D9-4DC3-8036-FCE6E323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7490CB-73DA-4DB2-B6F6-34ECAB9E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13166-1927-4D26-AA9E-1F32735C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43557-0ECC-4207-A5D5-B4E3EFA9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1F425-A5D7-4D98-A821-B586B6FD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6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DA620-461D-42FE-BDCE-7878A0E4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8F7F9-C52E-410C-A459-3781003F9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D3866-A2AC-454A-9FFB-4AD41C16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57619-11B9-4DF2-92EA-97BA47CF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AF563-19A4-41A4-848C-2AE2FE6E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7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1627E-432F-4009-9A71-7F443D25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0E846-C239-4349-BC14-C625711B8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2B32E7-7529-46CC-AFA7-828950426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D68E5-474D-492F-8638-5CFCC9D2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6D200-71F7-438C-B257-170ED2A8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C4657-70DE-4226-88AC-3D19FD5B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2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0AFDB-CF13-41EC-92FA-91447C7B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60C2F-6FF4-455E-B00A-F8032753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193AD0-92B5-497B-BBF0-0387F84FD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E552B8-FD4A-4A90-992D-5814A6673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5D22E5-9A2B-4F02-8D27-07470F713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EFF5B0-244C-4739-A305-76BB4755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F5BEB-B0AE-42C4-BE8B-7B6F693B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D74D4E-857E-4AA5-89E6-54EC6826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0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3CFCD-86AB-4823-99DE-AF5D250F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255C2F-F0F0-4138-84AF-AEF73D80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E896EF-3A51-4EFE-AA26-35B9E03D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A68F38-5D43-44E9-BD61-A61E8CD5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3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9889D5-32D0-42F7-96B1-4D7F3716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C51EC4-A4EF-4CFB-ACE2-D3721DF7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AB0EBC-4568-49F3-A957-7DB27F7D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6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3F843-E591-4771-9FDC-0C66D4D3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23B65-4A94-47C2-89FA-88773965B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02C9D6-BAAC-4AD3-A99B-8185EEA98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1C805F-2310-49A3-8DDD-FEA3CC3D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B02B46-0D83-4BED-9EB0-EAAFD7B46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237D33-664B-41C5-8FBA-9DCAC79C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12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D4081-538B-42C7-A07A-6FAA2323B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5E2699-1A98-48DE-A9D2-5CCF0FAEC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D5298-0D7D-4DA5-B3DA-0129AB18E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0056B-C504-4001-83BB-680609D14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9C382-0292-4B72-ACC9-A484BBA1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F9DD4-ABB8-4252-8E01-A064036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9ACB19-C9F9-4AFF-A874-E551D736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AEB6F-0F5D-4193-8D51-E05BF5B3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25065-A1D9-47AC-8C69-83FB3FDC6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81805-DBF3-4754-A066-28299015ADDF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FD1A-209A-43C5-9E61-9CCCE9D3B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BC177-DB9F-4A88-B88C-787ED5F7B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B6EDB-CF65-4339-90C4-29A7FF866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3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freesound.org/" TargetMode="External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ithub.com/JoSangYeon/Audio_Classifier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6012C-E389-4D6E-9F83-FCD263985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Percussion</a:t>
            </a:r>
            <a:r>
              <a:rPr lang="ko-KR" altLang="en-US" dirty="0"/>
              <a:t> </a:t>
            </a:r>
            <a:r>
              <a:rPr lang="en-US" altLang="ko-KR" dirty="0"/>
              <a:t>Classifier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665EB2-A139-47D3-8832-3232A67C1C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국민대학교 조상연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CE1FE-67A5-4632-895A-44852EBF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43657">
            <a:off x="828805" y="677296"/>
            <a:ext cx="1390389" cy="1390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5646F9-5134-463A-91F2-3FD88C46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9689">
            <a:off x="9111884" y="3830655"/>
            <a:ext cx="2485930" cy="2447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4BE74A-FB03-42C9-8579-414B28AA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50024">
            <a:off x="9639409" y="379435"/>
            <a:ext cx="1640910" cy="1640910"/>
          </a:xfrm>
          <a:prstGeom prst="rect">
            <a:avLst/>
          </a:prstGeom>
        </p:spPr>
      </p:pic>
      <p:pic>
        <p:nvPicPr>
          <p:cNvPr id="3074" name="Picture 2" descr="리듬스토어">
            <a:extLst>
              <a:ext uri="{FF2B5EF4-FFF2-40B4-BE49-F238E27FC236}">
                <a16:creationId xmlns:a16="http://schemas.microsoft.com/office/drawing/2014/main" id="{352A68F3-5191-4721-9741-1C510377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5002">
            <a:off x="685247" y="3674309"/>
            <a:ext cx="2582914" cy="25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7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70462-D49E-450B-9CF4-049CCEB6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C60DD-4311-4A8F-950D-E0DE10E4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 err="1"/>
              <a:t>미디어소통과예술</a:t>
            </a:r>
            <a:r>
              <a:rPr lang="ko-KR" altLang="en-US" sz="1400" dirty="0"/>
              <a:t> 기말과제 아이디어</a:t>
            </a:r>
            <a:endParaRPr lang="en-US" altLang="ko-KR" sz="1400" dirty="0"/>
          </a:p>
          <a:p>
            <a:r>
              <a:rPr lang="en-US" altLang="ko-KR" dirty="0"/>
              <a:t>AI</a:t>
            </a:r>
            <a:r>
              <a:rPr lang="ko-KR" altLang="en-US" dirty="0"/>
              <a:t>기술을 소리</a:t>
            </a:r>
            <a:r>
              <a:rPr lang="en-US" altLang="ko-KR" sz="1600" dirty="0"/>
              <a:t>(</a:t>
            </a:r>
            <a:r>
              <a:rPr lang="ko-KR" altLang="en-US" sz="1600" dirty="0"/>
              <a:t>음악</a:t>
            </a:r>
            <a:r>
              <a:rPr lang="en-US" altLang="ko-KR" sz="1600" dirty="0"/>
              <a:t>)</a:t>
            </a:r>
            <a:r>
              <a:rPr lang="ko-KR" altLang="en-US" dirty="0"/>
              <a:t>과 접목시킨 컨텐츠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로 드럼 소리를 담은 </a:t>
            </a:r>
            <a:r>
              <a:rPr lang="en-US" altLang="ko-KR" dirty="0"/>
              <a:t>wav</a:t>
            </a:r>
            <a:r>
              <a:rPr lang="ko-KR" altLang="en-US" dirty="0"/>
              <a:t>파일이 어떠한 소리인지 분류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8E001C-02DD-491C-A1E8-21F18BFC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5" y="4386468"/>
            <a:ext cx="1431235" cy="143123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E6CBFA-C915-4AF3-A564-FF00C7CA0278}"/>
              </a:ext>
            </a:extLst>
          </p:cNvPr>
          <p:cNvGrpSpPr/>
          <p:nvPr/>
        </p:nvGrpSpPr>
        <p:grpSpPr>
          <a:xfrm>
            <a:off x="5168212" y="4149517"/>
            <a:ext cx="1540701" cy="1905135"/>
            <a:chOff x="5108578" y="4233728"/>
            <a:chExt cx="1540701" cy="19051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0086093-82DD-41B3-B4CA-BBEE7F719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5514494" y="4233728"/>
              <a:ext cx="728868" cy="7288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F9866F-F66F-4A5C-87B7-133A5318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578" y="4598162"/>
              <a:ext cx="1540701" cy="1540701"/>
            </a:xfrm>
            <a:prstGeom prst="rect">
              <a:avLst/>
            </a:prstGeom>
          </p:spPr>
        </p:pic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96E7B83-1E5D-40FD-AC73-E6863296B983}"/>
              </a:ext>
            </a:extLst>
          </p:cNvPr>
          <p:cNvSpPr/>
          <p:nvPr/>
        </p:nvSpPr>
        <p:spPr>
          <a:xfrm>
            <a:off x="2743200" y="4909497"/>
            <a:ext cx="2019095" cy="51856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5238AC8-E5F8-4040-B470-63F22169ABAD}"/>
              </a:ext>
            </a:extLst>
          </p:cNvPr>
          <p:cNvSpPr/>
          <p:nvPr/>
        </p:nvSpPr>
        <p:spPr>
          <a:xfrm>
            <a:off x="7114830" y="4909497"/>
            <a:ext cx="2019095" cy="51856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1AE2E97-7672-4AD0-B292-C81931AB7EA7}"/>
              </a:ext>
            </a:extLst>
          </p:cNvPr>
          <p:cNvGrpSpPr/>
          <p:nvPr/>
        </p:nvGrpSpPr>
        <p:grpSpPr>
          <a:xfrm>
            <a:off x="9615960" y="3881441"/>
            <a:ext cx="1325379" cy="2295522"/>
            <a:chOff x="9518374" y="3951165"/>
            <a:chExt cx="1325379" cy="229552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3B4BF33-1DC1-4268-BDDD-3DC1C5A86755}"/>
                </a:ext>
              </a:extLst>
            </p:cNvPr>
            <p:cNvGrpSpPr/>
            <p:nvPr/>
          </p:nvGrpSpPr>
          <p:grpSpPr>
            <a:xfrm>
              <a:off x="9518374" y="3951165"/>
              <a:ext cx="1325379" cy="2295522"/>
              <a:chOff x="9523231" y="4015924"/>
              <a:chExt cx="1325379" cy="2295522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E499A9E-5BB4-42CB-B0BE-6B6415159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3231" y="4015924"/>
                <a:ext cx="632933" cy="63293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8FDB94D-4DC5-4B7A-A144-9885DFB4C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5677" y="4648857"/>
                <a:ext cx="632933" cy="63293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1946F85-CEF1-4FA5-9702-D9750CBB4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6164" y="5713373"/>
                <a:ext cx="598073" cy="598073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AA1568E-C8FD-4CF6-B1BD-E5C100034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53234" y="5050541"/>
              <a:ext cx="598073" cy="59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977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C7095-636D-4454-8F1B-D0044A88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4DA7D-E07D-4A25-B969-D8EAE0C82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3846" cy="4351338"/>
          </a:xfrm>
        </p:spPr>
        <p:txBody>
          <a:bodyPr/>
          <a:lstStyle/>
          <a:p>
            <a:r>
              <a:rPr lang="ko-KR" altLang="en-US" sz="2600" dirty="0"/>
              <a:t>개인적으로 보유한 </a:t>
            </a:r>
            <a:r>
              <a:rPr lang="en-US" altLang="ko-KR" sz="2600" dirty="0"/>
              <a:t>Drum </a:t>
            </a:r>
            <a:r>
              <a:rPr lang="ko-KR" altLang="en-US" sz="2600" dirty="0"/>
              <a:t>샘플을 사용</a:t>
            </a:r>
            <a:endParaRPr lang="en-US" altLang="ko-KR" sz="2600" dirty="0"/>
          </a:p>
          <a:p>
            <a:pPr lvl="1"/>
            <a:r>
              <a:rPr lang="ko-KR" altLang="en-US" sz="2000" b="1" dirty="0"/>
              <a:t>총 </a:t>
            </a:r>
            <a:r>
              <a:rPr lang="en-US" altLang="ko-KR" sz="2000" b="1" dirty="0"/>
              <a:t>4768</a:t>
            </a:r>
            <a:r>
              <a:rPr lang="ko-KR" altLang="en-US" sz="2000" b="1" dirty="0"/>
              <a:t>개의 샘플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학습</a:t>
            </a:r>
            <a:r>
              <a:rPr lang="en-US" altLang="ko-KR" sz="1600" b="1" dirty="0"/>
              <a:t>)</a:t>
            </a:r>
            <a:r>
              <a:rPr lang="ko-KR" altLang="en-US" sz="2000" b="1" dirty="0"/>
              <a:t> 데이터</a:t>
            </a:r>
            <a:endParaRPr lang="en-US" altLang="ko-KR" sz="2000" b="1" dirty="0"/>
          </a:p>
          <a:p>
            <a:pPr lvl="1"/>
            <a:r>
              <a:rPr lang="en-US" altLang="ko-KR" sz="2000" dirty="0"/>
              <a:t>Kick-1088</a:t>
            </a:r>
            <a:r>
              <a:rPr lang="ko-KR" altLang="en-US" sz="2000" dirty="0"/>
              <a:t>개</a:t>
            </a:r>
            <a:r>
              <a:rPr lang="en-US" altLang="ko-KR" sz="2000" dirty="0"/>
              <a:t>, Snare-1048</a:t>
            </a:r>
            <a:r>
              <a:rPr lang="ko-KR" altLang="en-US" sz="2000" dirty="0"/>
              <a:t>개</a:t>
            </a:r>
            <a:r>
              <a:rPr lang="en-US" altLang="ko-KR" sz="2000" dirty="0"/>
              <a:t>, Clap-1070</a:t>
            </a:r>
            <a:r>
              <a:rPr lang="ko-KR" altLang="en-US" sz="2000" dirty="0"/>
              <a:t>개</a:t>
            </a:r>
            <a:r>
              <a:rPr lang="en-US" altLang="ko-KR" sz="2000" dirty="0"/>
              <a:t>, Hat-1030</a:t>
            </a:r>
            <a:r>
              <a:rPr lang="ko-KR" altLang="en-US" sz="2000" dirty="0"/>
              <a:t>개</a:t>
            </a:r>
            <a:r>
              <a:rPr lang="en-US" altLang="ko-KR" sz="2000" dirty="0"/>
              <a:t>, Cymbals-532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ko-KR" altLang="en-US" sz="2600" dirty="0"/>
              <a:t>테스트에 사용할 데이터는 </a:t>
            </a:r>
            <a:r>
              <a:rPr lang="en-US" altLang="ko-KR" sz="2600" dirty="0">
                <a:hlinkClick r:id="rId3"/>
              </a:rPr>
              <a:t>FreeSound</a:t>
            </a:r>
            <a:r>
              <a:rPr lang="ko-KR" altLang="en-US" sz="2600" dirty="0"/>
              <a:t>에서 다운받거나</a:t>
            </a:r>
            <a:r>
              <a:rPr lang="en-US" altLang="ko-KR" sz="2600" dirty="0"/>
              <a:t>,</a:t>
            </a:r>
            <a:r>
              <a:rPr lang="ko-KR" altLang="en-US" sz="2600" dirty="0"/>
              <a:t> </a:t>
            </a:r>
            <a:r>
              <a:rPr lang="ko-KR" altLang="en-US" sz="2600" b="1" dirty="0"/>
              <a:t>직접 녹음</a:t>
            </a:r>
            <a:r>
              <a:rPr lang="ko-KR" altLang="en-US" sz="2600" dirty="0"/>
              <a:t>하여 테스트</a:t>
            </a:r>
            <a:endParaRPr lang="en-US" altLang="ko-KR" sz="2600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07F1AE-9827-4948-8CB1-9F3AD1F5F31F}"/>
              </a:ext>
            </a:extLst>
          </p:cNvPr>
          <p:cNvGrpSpPr/>
          <p:nvPr/>
        </p:nvGrpSpPr>
        <p:grpSpPr>
          <a:xfrm>
            <a:off x="219954" y="4160598"/>
            <a:ext cx="4989756" cy="2428643"/>
            <a:chOff x="578147" y="4157089"/>
            <a:chExt cx="4989756" cy="24286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3E6C74-40B8-4687-A957-FB456E197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147" y="4157089"/>
              <a:ext cx="3041875" cy="242864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C28E9E1-A8F1-43BF-B375-8D4A7B9F0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7213" y="4169948"/>
              <a:ext cx="3000751" cy="1834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CF51F2-6668-4F4E-856A-D32A4901A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723"/>
            <a:stretch/>
          </p:blipFill>
          <p:spPr>
            <a:xfrm>
              <a:off x="2145557" y="5723523"/>
              <a:ext cx="3422346" cy="862209"/>
            </a:xfrm>
            <a:prstGeom prst="rect">
              <a:avLst/>
            </a:prstGeom>
          </p:spPr>
        </p:pic>
      </p:grpSp>
      <p:pic>
        <p:nvPicPr>
          <p:cNvPr id="12" name="그림 11" descr="텍스트, 컴퓨터, 실내, 키보드이(가) 표시된 사진&#10;&#10;자동 생성된 설명">
            <a:extLst>
              <a:ext uri="{FF2B5EF4-FFF2-40B4-BE49-F238E27FC236}">
                <a16:creationId xmlns:a16="http://schemas.microsoft.com/office/drawing/2014/main" id="{A9620226-C9DA-43DB-8D64-7CD849E33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3305">
            <a:off x="7626507" y="3555606"/>
            <a:ext cx="1918802" cy="3070084"/>
          </a:xfrm>
          <a:prstGeom prst="rect">
            <a:avLst/>
          </a:prstGeom>
        </p:spPr>
      </p:pic>
      <p:pic>
        <p:nvPicPr>
          <p:cNvPr id="2050" name="Picture 2" descr="Community update December 2017 | The Freesound Blog">
            <a:extLst>
              <a:ext uri="{FF2B5EF4-FFF2-40B4-BE49-F238E27FC236}">
                <a16:creationId xmlns:a16="http://schemas.microsoft.com/office/drawing/2014/main" id="{CDAA644E-C783-495A-8BF9-B1B761C01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3728">
            <a:off x="9006032" y="5206376"/>
            <a:ext cx="2797208" cy="8011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74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D836C-388F-42F4-9AC6-DFD7873B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D917B-77DB-411F-8878-E7947CDA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Prototype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Attention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Triplet Loss Model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자세한 코드 내용은 </a:t>
            </a:r>
            <a:r>
              <a:rPr lang="ko-KR" altLang="en-US" sz="1300" dirty="0">
                <a:hlinkClick r:id="rId3"/>
              </a:rPr>
              <a:t>여기</a:t>
            </a:r>
            <a:r>
              <a:rPr lang="ko-KR" altLang="en-US" sz="1300" dirty="0"/>
              <a:t>에서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Github</a:t>
            </a:r>
            <a:r>
              <a:rPr lang="en-US" altLang="ko-KR" sz="1000" dirty="0"/>
              <a:t> Repository)</a:t>
            </a:r>
            <a:endParaRPr lang="ko-KR" altLang="en-US" sz="13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771555-2E34-4E06-AC2B-A7F5799BFB1D}"/>
              </a:ext>
            </a:extLst>
          </p:cNvPr>
          <p:cNvGrpSpPr/>
          <p:nvPr/>
        </p:nvGrpSpPr>
        <p:grpSpPr>
          <a:xfrm>
            <a:off x="4549023" y="1825625"/>
            <a:ext cx="630000" cy="630000"/>
            <a:chOff x="1478072" y="4346531"/>
            <a:chExt cx="1445712" cy="14457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C643096-BD04-4639-AC5C-4E145C747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072" y="4346531"/>
              <a:ext cx="1445712" cy="144571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A76C0F-35B6-47A9-8315-23C81DA2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4165" y="4455181"/>
              <a:ext cx="393526" cy="39352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460B44-4A8E-4D96-BC3D-D711563CE8D2}"/>
              </a:ext>
            </a:extLst>
          </p:cNvPr>
          <p:cNvGrpSpPr/>
          <p:nvPr/>
        </p:nvGrpSpPr>
        <p:grpSpPr>
          <a:xfrm>
            <a:off x="4549023" y="2627500"/>
            <a:ext cx="630000" cy="630000"/>
            <a:chOff x="5250494" y="4346531"/>
            <a:chExt cx="1445712" cy="144571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42B730A-3A81-48A3-94A5-3BD3AE80C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494" y="4346531"/>
              <a:ext cx="1445712" cy="144571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9C8D69-DE98-478A-BAD7-EE15E808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6587" y="4455181"/>
              <a:ext cx="393526" cy="3935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10D970E-5179-4B0E-9DB9-7189E288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6184" y="5135365"/>
              <a:ext cx="370220" cy="37022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7BD715-AB83-4FF8-9629-CA6A6BAA2007}"/>
              </a:ext>
            </a:extLst>
          </p:cNvPr>
          <p:cNvGrpSpPr/>
          <p:nvPr/>
        </p:nvGrpSpPr>
        <p:grpSpPr>
          <a:xfrm>
            <a:off x="4549022" y="3429375"/>
            <a:ext cx="630000" cy="630000"/>
            <a:chOff x="9630133" y="4346531"/>
            <a:chExt cx="1445712" cy="14457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A9C059E-C2AE-4052-B14D-7C609CF2F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0133" y="4346531"/>
              <a:ext cx="1445712" cy="144571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0299EE-6B94-4718-99E0-F16595B0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6226" y="4455181"/>
              <a:ext cx="393526" cy="39352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50082C-9AE2-4700-83A2-C2E21447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5823" y="5135365"/>
              <a:ext cx="370220" cy="37022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C0455E1-A938-421A-9F3A-DFD4862D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15145" y="5112305"/>
              <a:ext cx="397565" cy="39756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421CFE2-B9D6-4EA9-BF90-5849AC1C4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4552" y="1156412"/>
            <a:ext cx="3966609" cy="36296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F97275C-82B3-4988-8EFC-8F98D550C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92" y="4969565"/>
            <a:ext cx="3922689" cy="1630209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D3A8A41-6642-4409-B361-429F142F9478}"/>
              </a:ext>
            </a:extLst>
          </p:cNvPr>
          <p:cNvSpPr/>
          <p:nvPr/>
        </p:nvSpPr>
        <p:spPr>
          <a:xfrm>
            <a:off x="5587240" y="2711968"/>
            <a:ext cx="2019095" cy="51856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B57D48-1D60-47FB-A5E1-59A39231BBC1}"/>
              </a:ext>
            </a:extLst>
          </p:cNvPr>
          <p:cNvSpPr txBox="1"/>
          <p:nvPr/>
        </p:nvSpPr>
        <p:spPr>
          <a:xfrm>
            <a:off x="5843654" y="2828902"/>
            <a:ext cx="1517656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50" b="1" dirty="0"/>
              <a:t>Deep Learning</a:t>
            </a:r>
            <a:endParaRPr lang="ko-KR" altLang="en-US" sz="125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2D21168-1179-45CD-A36B-EC0208DD9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6127" y="2921000"/>
            <a:ext cx="2815034" cy="3282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9F4EB04-CEDD-4B12-915E-30BB5B6900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3615" y="3115976"/>
            <a:ext cx="2815034" cy="1169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E7543F-2FBD-4B17-867B-98DF0C125A8D}"/>
              </a:ext>
            </a:extLst>
          </p:cNvPr>
          <p:cNvSpPr txBox="1"/>
          <p:nvPr/>
        </p:nvSpPr>
        <p:spPr>
          <a:xfrm>
            <a:off x="10451500" y="1376520"/>
            <a:ext cx="158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101153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3514C-2F83-416B-BA16-D42900C4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A0B6B-AD89-4274-A943-F44BA7B71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사용자와 상호작용할 수 있는 </a:t>
            </a:r>
            <a:r>
              <a:rPr lang="en-US" altLang="ko-KR" dirty="0"/>
              <a:t>GUI 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ko-KR" altLang="en-US" dirty="0"/>
              <a:t>학습시킨 모델의 성능 테이블 작성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4369B01-9573-454D-ADC8-C8ACF3C79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5747"/>
              </p:ext>
            </p:extLst>
          </p:nvPr>
        </p:nvGraphicFramePr>
        <p:xfrm>
          <a:off x="7029888" y="2311104"/>
          <a:ext cx="5058089" cy="2032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1393">
                  <a:extLst>
                    <a:ext uri="{9D8B030D-6E8A-4147-A177-3AD203B41FA5}">
                      <a16:colId xmlns:a16="http://schemas.microsoft.com/office/drawing/2014/main" val="862433130"/>
                    </a:ext>
                  </a:extLst>
                </a:gridCol>
                <a:gridCol w="1893348">
                  <a:extLst>
                    <a:ext uri="{9D8B030D-6E8A-4147-A177-3AD203B41FA5}">
                      <a16:colId xmlns:a16="http://schemas.microsoft.com/office/drawing/2014/main" val="3687865900"/>
                    </a:ext>
                  </a:extLst>
                </a:gridCol>
                <a:gridCol w="1893348">
                  <a:extLst>
                    <a:ext uri="{9D8B030D-6E8A-4147-A177-3AD203B41FA5}">
                      <a16:colId xmlns:a16="http://schemas.microsoft.com/office/drawing/2014/main" val="2690091746"/>
                    </a:ext>
                  </a:extLst>
                </a:gridCol>
              </a:tblGrid>
              <a:tr h="508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087306"/>
                  </a:ext>
                </a:extLst>
              </a:tr>
              <a:tr h="508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Prototype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0.453353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0.846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851158"/>
                  </a:ext>
                </a:extLst>
              </a:tr>
              <a:tr h="508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 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0.283753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0.877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865469"/>
                  </a:ext>
                </a:extLst>
              </a:tr>
              <a:tr h="508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Model 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0.327055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0.863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5289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C51A5BD-C52B-440B-9BBC-4A95CA3B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2" y="2788367"/>
            <a:ext cx="4097363" cy="40335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1D23D1-0A25-4654-924A-2FCA39487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469" y="4343400"/>
            <a:ext cx="35909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00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 고딕네오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432</Words>
  <Application>Microsoft Office PowerPoint</Application>
  <PresentationFormat>와이드스크린</PresentationFormat>
  <Paragraphs>57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맑은 고딕</vt:lpstr>
      <vt:lpstr>Arial</vt:lpstr>
      <vt:lpstr>Office 테마</vt:lpstr>
      <vt:lpstr>Percussion Classifier</vt:lpstr>
      <vt:lpstr>소개</vt:lpstr>
      <vt:lpstr>데이터</vt:lpstr>
      <vt:lpstr>모델</vt:lpstr>
      <vt:lpstr>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Percussion Classifier</dc:title>
  <dc:creator>조상연(학부생-소프트웨어전공)</dc:creator>
  <cp:lastModifiedBy>조상연(학부생-소프트웨어전공)</cp:lastModifiedBy>
  <cp:revision>25</cp:revision>
  <dcterms:created xsi:type="dcterms:W3CDTF">2022-06-14T07:09:09Z</dcterms:created>
  <dcterms:modified xsi:type="dcterms:W3CDTF">2022-06-14T13:49:12Z</dcterms:modified>
</cp:coreProperties>
</file>